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Open Sans Extra Bold" charset="1" panose="020B0906030804020204"/>
      <p:regular r:id="rId8"/>
    </p:embeddedFont>
    <p:embeddedFont>
      <p:font typeface="Open Sans Light" charset="1" panose="020B0306030504020204"/>
      <p:regular r:id="rId9"/>
    </p:embeddedFont>
    <p:embeddedFont>
      <p:font typeface="Open Sans Bold" charset="1" panose="020B0806030504020204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756000" y="756000"/>
            <a:ext cx="1268235" cy="1268230"/>
            <a:chOff x="0" y="0"/>
            <a:chExt cx="6350025" cy="6350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50026" cy="6350000"/>
            </a:xfrm>
            <a:custGeom>
              <a:avLst/>
              <a:gdLst/>
              <a:ahLst/>
              <a:cxnLst/>
              <a:rect r="r" b="b" t="t" l="l"/>
              <a:pathLst>
                <a:path h="6350000" w="6350026">
                  <a:moveTo>
                    <a:pt x="0" y="0"/>
                  </a:moveTo>
                  <a:lnTo>
                    <a:pt x="6350026" y="0"/>
                  </a:lnTo>
                  <a:lnTo>
                    <a:pt x="6350026" y="6350000"/>
                  </a:lnTo>
                  <a:lnTo>
                    <a:pt x="0" y="6350000"/>
                  </a:lnTo>
                  <a:close/>
                </a:path>
              </a:pathLst>
            </a:custGeom>
            <a:blipFill>
              <a:blip r:embed="rId2"/>
              <a:stretch>
                <a:fillRect l="-9021" t="-2619" r="-9604" b="-16006"/>
              </a:stretch>
            </a:blipFill>
          </p:spPr>
        </p:sp>
      </p:grpSp>
      <p:sp>
        <p:nvSpPr>
          <p:cNvPr name="TextBox 4" id="4"/>
          <p:cNvSpPr txBox="true"/>
          <p:nvPr/>
        </p:nvSpPr>
        <p:spPr>
          <a:xfrm rot="0">
            <a:off x="2364416" y="751346"/>
            <a:ext cx="4439584" cy="26415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40"/>
              </a:lnSpc>
            </a:pPr>
            <a:r>
              <a:rPr lang="en-US" sz="1600">
                <a:solidFill>
                  <a:srgbClr val="000000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Ana Clara da Sila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2364416" y="1108402"/>
            <a:ext cx="4439584" cy="1981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28 anos | Brasileira(o) 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364416" y="1347638"/>
            <a:ext cx="4439584" cy="1981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Endereço: Rua Alegre, 123 - Cidade Brasileira, Estado, País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364416" y="1586874"/>
            <a:ext cx="4439584" cy="1981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Telefone: (12) 3456-7890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2364416" y="1826110"/>
            <a:ext cx="4439584" cy="1981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Email: ola@grandesite.com.br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756000" y="2567155"/>
            <a:ext cx="6048000" cy="621631"/>
            <a:chOff x="0" y="0"/>
            <a:chExt cx="8064000" cy="828841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0" y="-38100"/>
              <a:ext cx="8064000" cy="29887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OBJETIVO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593045"/>
              <a:ext cx="6866449" cy="2357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Analista Financeiro </a:t>
              </a:r>
            </a:p>
          </p:txBody>
        </p:sp>
        <p:sp>
          <p:nvSpPr>
            <p:cNvPr name="AutoShape 12" id="12"/>
            <p:cNvSpPr/>
            <p:nvPr/>
          </p:nvSpPr>
          <p:spPr>
            <a:xfrm>
              <a:off x="0" y="434295"/>
              <a:ext cx="8064000" cy="0"/>
            </a:xfrm>
            <a:prstGeom prst="line">
              <a:avLst/>
            </a:prstGeom>
            <a:ln cap="flat" w="25400">
              <a:solidFill>
                <a:srgbClr val="A6A6A6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13" id="13"/>
          <p:cNvGrpSpPr/>
          <p:nvPr/>
        </p:nvGrpSpPr>
        <p:grpSpPr>
          <a:xfrm rot="0">
            <a:off x="756000" y="3731710"/>
            <a:ext cx="6048000" cy="1383631"/>
            <a:chOff x="0" y="0"/>
            <a:chExt cx="8064000" cy="1844841"/>
          </a:xfrm>
        </p:grpSpPr>
        <p:sp>
          <p:nvSpPr>
            <p:cNvPr name="TextBox 14" id="14"/>
            <p:cNvSpPr txBox="true"/>
            <p:nvPr/>
          </p:nvSpPr>
          <p:spPr>
            <a:xfrm rot="0">
              <a:off x="0" y="-38100"/>
              <a:ext cx="8064000" cy="29887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RESUMO</a:t>
              </a:r>
            </a:p>
          </p:txBody>
        </p:sp>
        <p:sp>
          <p:nvSpPr>
            <p:cNvPr name="TextBox 15" id="15"/>
            <p:cNvSpPr txBox="true"/>
            <p:nvPr/>
          </p:nvSpPr>
          <p:spPr>
            <a:xfrm rot="0">
              <a:off x="0" y="593045"/>
              <a:ext cx="6866449" cy="12517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40"/>
                </a:lnSpc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Profissional com mais de 10 anos de experiência em gestão administrativa e financeira, atuando na otimização de processos, controle orçamentário e gestão de equipes. Reconhecido por alcançar resultados significativos, como a redução de custos em 20% e o aumento da eficiência operacional em empresas de médio e grande porte.</a:t>
              </a:r>
            </a:p>
          </p:txBody>
        </p:sp>
        <p:sp>
          <p:nvSpPr>
            <p:cNvPr name="AutoShape 16" id="16"/>
            <p:cNvSpPr/>
            <p:nvPr/>
          </p:nvSpPr>
          <p:spPr>
            <a:xfrm>
              <a:off x="0" y="434295"/>
              <a:ext cx="8064000" cy="0"/>
            </a:xfrm>
            <a:prstGeom prst="line">
              <a:avLst/>
            </a:prstGeom>
            <a:ln cap="flat" w="25400">
              <a:solidFill>
                <a:srgbClr val="A6A6A6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17" id="17"/>
          <p:cNvGrpSpPr/>
          <p:nvPr/>
        </p:nvGrpSpPr>
        <p:grpSpPr>
          <a:xfrm rot="0">
            <a:off x="756000" y="5658266"/>
            <a:ext cx="6048000" cy="1754156"/>
            <a:chOff x="0" y="0"/>
            <a:chExt cx="8064000" cy="2338875"/>
          </a:xfrm>
        </p:grpSpPr>
        <p:sp>
          <p:nvSpPr>
            <p:cNvPr name="TextBox 18" id="18"/>
            <p:cNvSpPr txBox="true"/>
            <p:nvPr/>
          </p:nvSpPr>
          <p:spPr>
            <a:xfrm rot="0">
              <a:off x="0" y="-38100"/>
              <a:ext cx="8064000" cy="29887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FORMAÇÃO ACADÊMICA</a:t>
              </a:r>
            </a:p>
          </p:txBody>
        </p:sp>
        <p:sp>
          <p:nvSpPr>
            <p:cNvPr name="TextBox 19" id="19"/>
            <p:cNvSpPr txBox="true"/>
            <p:nvPr/>
          </p:nvSpPr>
          <p:spPr>
            <a:xfrm rot="0">
              <a:off x="0" y="593045"/>
              <a:ext cx="6866449" cy="7437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MBA em Gestão de Projetos </a:t>
              </a:r>
            </a:p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Fundação Getulio Vargas (FGV) – São Paulo/SP</a:t>
              </a:r>
            </a:p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Concluído em junho de 2020</a:t>
              </a:r>
            </a:p>
          </p:txBody>
        </p:sp>
        <p:sp>
          <p:nvSpPr>
            <p:cNvPr name="TextBox 20" id="20"/>
            <p:cNvSpPr txBox="true"/>
            <p:nvPr/>
          </p:nvSpPr>
          <p:spPr>
            <a:xfrm rot="0">
              <a:off x="0" y="1595079"/>
              <a:ext cx="7422397" cy="7437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Bacharelado em Administração de Empresas</a:t>
              </a: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 </a:t>
              </a:r>
            </a:p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Universidade Federal de São Paulo (UNIFESP) – São Paulo/SP</a:t>
              </a:r>
            </a:p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Concluído em dezembro de 2015</a:t>
              </a:r>
            </a:p>
          </p:txBody>
        </p:sp>
        <p:sp>
          <p:nvSpPr>
            <p:cNvPr name="AutoShape 21" id="21"/>
            <p:cNvSpPr/>
            <p:nvPr/>
          </p:nvSpPr>
          <p:spPr>
            <a:xfrm>
              <a:off x="0" y="434295"/>
              <a:ext cx="8064000" cy="0"/>
            </a:xfrm>
            <a:prstGeom prst="line">
              <a:avLst/>
            </a:prstGeom>
            <a:ln cap="flat" w="25400">
              <a:solidFill>
                <a:srgbClr val="A6A6A6"/>
              </a:solidFill>
              <a:prstDash val="solid"/>
              <a:headEnd type="none" len="sm" w="sm"/>
              <a:tailEnd type="none" len="sm" w="sm"/>
            </a:ln>
          </p:spPr>
        </p:sp>
      </p:grpSp>
      <p:grpSp>
        <p:nvGrpSpPr>
          <p:cNvPr name="Group 22" id="22"/>
          <p:cNvGrpSpPr/>
          <p:nvPr/>
        </p:nvGrpSpPr>
        <p:grpSpPr>
          <a:xfrm rot="0">
            <a:off x="756000" y="7955347"/>
            <a:ext cx="6048000" cy="1686397"/>
            <a:chOff x="0" y="0"/>
            <a:chExt cx="8064000" cy="2248529"/>
          </a:xfrm>
        </p:grpSpPr>
        <p:sp>
          <p:nvSpPr>
            <p:cNvPr name="TextBox 23" id="23"/>
            <p:cNvSpPr txBox="true"/>
            <p:nvPr/>
          </p:nvSpPr>
          <p:spPr>
            <a:xfrm rot="0">
              <a:off x="0" y="535895"/>
              <a:ext cx="8064000" cy="171263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37495" indent="-118748" lvl="1">
                <a:lnSpc>
                  <a:spcPts val="2156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Gestão de Projetos – Avançado </a:t>
              </a:r>
            </a:p>
            <a:p>
              <a:pPr algn="l" marL="237495" indent="-118748" lvl="1">
                <a:lnSpc>
                  <a:spcPts val="2156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Pacote Office (Excel, PowerPoint) – Avançado </a:t>
              </a:r>
            </a:p>
            <a:p>
              <a:pPr algn="l" marL="237495" indent="-118748" lvl="1">
                <a:lnSpc>
                  <a:spcPts val="2156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Inglês – Fluente </a:t>
              </a:r>
            </a:p>
            <a:p>
              <a:pPr algn="l" marL="237495" indent="-118748" lvl="1">
                <a:lnSpc>
                  <a:spcPts val="2156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Comunicação e Negociação – Avançado </a:t>
              </a:r>
            </a:p>
            <a:p>
              <a:pPr algn="l" marL="237495" indent="-118748" lvl="1">
                <a:lnSpc>
                  <a:spcPts val="2156"/>
                </a:lnSpc>
                <a:spcBef>
                  <a:spcPct val="0"/>
                </a:spcBef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Liderança e Desenvolvimento de Equipes – Avançado</a:t>
              </a:r>
            </a:p>
          </p:txBody>
        </p:sp>
        <p:sp>
          <p:nvSpPr>
            <p:cNvPr name="TextBox 24" id="24"/>
            <p:cNvSpPr txBox="true"/>
            <p:nvPr/>
          </p:nvSpPr>
          <p:spPr>
            <a:xfrm rot="0">
              <a:off x="0" y="-38100"/>
              <a:ext cx="8064000" cy="29887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HABILIDADES</a:t>
              </a:r>
            </a:p>
          </p:txBody>
        </p:sp>
        <p:sp>
          <p:nvSpPr>
            <p:cNvPr name="AutoShape 25" id="25"/>
            <p:cNvSpPr/>
            <p:nvPr/>
          </p:nvSpPr>
          <p:spPr>
            <a:xfrm>
              <a:off x="0" y="434295"/>
              <a:ext cx="8064000" cy="0"/>
            </a:xfrm>
            <a:prstGeom prst="line">
              <a:avLst/>
            </a:prstGeom>
            <a:ln cap="flat" w="25400">
              <a:solidFill>
                <a:srgbClr val="A6A6A6"/>
              </a:solidFill>
              <a:prstDash val="solid"/>
              <a:headEnd type="none" len="sm" w="sm"/>
              <a:tailEnd type="none" len="sm" w="sm"/>
            </a:ln>
          </p:spPr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56000" y="897712"/>
            <a:ext cx="6048000" cy="336849"/>
            <a:chOff x="0" y="0"/>
            <a:chExt cx="8064000" cy="449132"/>
          </a:xfrm>
        </p:grpSpPr>
        <p:sp>
          <p:nvSpPr>
            <p:cNvPr name="TextBox 3" id="3"/>
            <p:cNvSpPr txBox="true"/>
            <p:nvPr/>
          </p:nvSpPr>
          <p:spPr>
            <a:xfrm rot="0">
              <a:off x="0" y="-38100"/>
              <a:ext cx="8064000" cy="29887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EXPERIÊNCIA PROFISSIONAL</a:t>
              </a:r>
            </a:p>
          </p:txBody>
        </p:sp>
        <p:sp>
          <p:nvSpPr>
            <p:cNvPr name="AutoShape 4" id="4"/>
            <p:cNvSpPr/>
            <p:nvPr/>
          </p:nvSpPr>
          <p:spPr>
            <a:xfrm>
              <a:off x="0" y="436432"/>
              <a:ext cx="8064000" cy="0"/>
            </a:xfrm>
            <a:prstGeom prst="line">
              <a:avLst/>
            </a:prstGeom>
            <a:ln cap="flat" w="25400">
              <a:solidFill>
                <a:srgbClr val="A6A6A6"/>
              </a:solidFill>
              <a:prstDash val="solid"/>
              <a:headEnd type="none" len="sm" w="sm"/>
              <a:tailEnd type="none" len="sm" w="sm"/>
            </a:ln>
          </p:spPr>
        </p:sp>
      </p:grpSp>
      <p:sp>
        <p:nvSpPr>
          <p:cNvPr name="TextBox 5" id="5"/>
          <p:cNvSpPr txBox="true"/>
          <p:nvPr/>
        </p:nvSpPr>
        <p:spPr>
          <a:xfrm rot="0">
            <a:off x="756000" y="1339336"/>
            <a:ext cx="6048000" cy="19811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80"/>
              </a:lnSpc>
            </a:pPr>
            <a:r>
              <a:rPr lang="en-US" b="true" sz="1200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Nome da Empresa – São Paulo/SP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56000" y="1575555"/>
            <a:ext cx="6048000" cy="13246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1">
              <a:lnSpc>
                <a:spcPts val="1540"/>
              </a:lnSpc>
              <a:spcBef>
                <a:spcPct val="0"/>
              </a:spcBef>
            </a:pPr>
            <a:r>
              <a:rPr lang="en-US" sz="1100" u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Cargo: Gerente de Projetos</a:t>
            </a:r>
          </a:p>
          <a:p>
            <a:pPr algn="l" marL="0" indent="0" lvl="1">
              <a:lnSpc>
                <a:spcPts val="1540"/>
              </a:lnSpc>
              <a:spcBef>
                <a:spcPct val="0"/>
              </a:spcBef>
            </a:pPr>
            <a:r>
              <a:rPr lang="en-US" sz="1100" u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De março de 2015 a julho de 2023</a:t>
            </a:r>
          </a:p>
          <a:p>
            <a:pPr algn="l">
              <a:lnSpc>
                <a:spcPts val="1540"/>
              </a:lnSpc>
            </a:pPr>
          </a:p>
          <a:p>
            <a:pPr algn="l" marL="237495" indent="-118748" lvl="1">
              <a:lnSpc>
                <a:spcPts val="1540"/>
              </a:lnSpc>
              <a:buFont typeface="Arial"/>
              <a:buChar char="•"/>
            </a:pPr>
            <a:r>
              <a:rPr lang="en-US" sz="1100" u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Gerenciei equipes multidisciplinares em projetos de grande porte, com foco em metodologias ágeis.</a:t>
            </a:r>
          </a:p>
          <a:p>
            <a:pPr algn="l" marL="237495" indent="-118748" lvl="1">
              <a:lnSpc>
                <a:spcPts val="1540"/>
              </a:lnSpc>
              <a:buFont typeface="Arial"/>
              <a:buChar char="•"/>
            </a:pPr>
            <a:r>
              <a:rPr lang="en-US" sz="1100" u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Reduzi os custos operacionais em 15% por meio da otimização de processos internos. </a:t>
            </a:r>
          </a:p>
          <a:p>
            <a:pPr algn="l" marL="237495" indent="-118748" lvl="1">
              <a:lnSpc>
                <a:spcPts val="1540"/>
              </a:lnSpc>
              <a:buFont typeface="Arial"/>
              <a:buChar char="•"/>
            </a:pPr>
            <a:r>
              <a:rPr lang="en-US" sz="1100" u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Implantei ferramentas de gestão que aumentaram a eficiência em 20%.</a:t>
            </a:r>
          </a:p>
        </p:txBody>
      </p:sp>
      <p:grpSp>
        <p:nvGrpSpPr>
          <p:cNvPr name="Group 7" id="7"/>
          <p:cNvGrpSpPr/>
          <p:nvPr/>
        </p:nvGrpSpPr>
        <p:grpSpPr>
          <a:xfrm rot="0">
            <a:off x="756000" y="3262115"/>
            <a:ext cx="6048000" cy="1541779"/>
            <a:chOff x="0" y="0"/>
            <a:chExt cx="8064000" cy="2055705"/>
          </a:xfrm>
        </p:grpSpPr>
        <p:sp>
          <p:nvSpPr>
            <p:cNvPr name="AutoShape 8" id="8"/>
            <p:cNvSpPr/>
            <p:nvPr/>
          </p:nvSpPr>
          <p:spPr>
            <a:xfrm>
              <a:off x="0" y="12700"/>
              <a:ext cx="845490" cy="0"/>
            </a:xfrm>
            <a:prstGeom prst="line">
              <a:avLst/>
            </a:prstGeom>
            <a:ln cap="flat" w="25400">
              <a:solidFill>
                <a:srgbClr val="A6A6A6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TextBox 9" id="9"/>
            <p:cNvSpPr txBox="true"/>
            <p:nvPr/>
          </p:nvSpPr>
          <p:spPr>
            <a:xfrm rot="0">
              <a:off x="0" y="488950"/>
              <a:ext cx="8064000" cy="25780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680"/>
                </a:lnSpc>
              </a:pPr>
              <a:r>
                <a:rPr lang="en-US" b="true" sz="1200">
                  <a:solidFill>
                    <a:srgbClr val="000000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Empresa ABC – Belo Horizonte/MG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0" y="803909"/>
              <a:ext cx="8064000" cy="12517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40"/>
                </a:lnSpc>
                <a:spcBef>
                  <a:spcPct val="0"/>
                </a:spcBef>
              </a:pPr>
              <a:r>
                <a:rPr lang="en-US" sz="1100" u="none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Cargo: Analista de Processos</a:t>
              </a:r>
            </a:p>
            <a:p>
              <a:pPr algn="l" marL="0" indent="0" lvl="1">
                <a:lnSpc>
                  <a:spcPts val="1540"/>
                </a:lnSpc>
                <a:spcBef>
                  <a:spcPct val="0"/>
                </a:spcBef>
              </a:pPr>
              <a:r>
                <a:rPr lang="en-US" sz="1100" u="none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De janeiro de 2010 a fevereiro de 2015</a:t>
              </a:r>
            </a:p>
            <a:p>
              <a:pPr algn="l" marL="0" indent="0" lvl="1">
                <a:lnSpc>
                  <a:spcPts val="1540"/>
                </a:lnSpc>
                <a:spcBef>
                  <a:spcPct val="0"/>
                </a:spcBef>
              </a:pPr>
            </a:p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 u="none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Desenvolvi fluxos de trabalho para automatização de processos, reduzindo erros em 30%.</a:t>
              </a:r>
            </a:p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 u="none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Liderei a implementação de um sistema ERP, melhorando o controle financeiro da empresa.</a:t>
              </a: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756000" y="5457956"/>
            <a:ext cx="6048000" cy="1193131"/>
            <a:chOff x="0" y="0"/>
            <a:chExt cx="8064000" cy="1590841"/>
          </a:xfrm>
        </p:grpSpPr>
        <p:sp>
          <p:nvSpPr>
            <p:cNvPr name="TextBox 12" id="12"/>
            <p:cNvSpPr txBox="true"/>
            <p:nvPr/>
          </p:nvSpPr>
          <p:spPr>
            <a:xfrm rot="0">
              <a:off x="0" y="593045"/>
              <a:ext cx="8064000" cy="99779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Certificação Green Belt em Lean Six Sigma – 2021. </a:t>
              </a:r>
            </a:p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Disponibilidade para viagens e mudanças de cidade. </a:t>
              </a:r>
            </a:p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Participação no Congresso Brasileiro de Gestão Empresarial – 2023.</a:t>
              </a:r>
            </a:p>
            <a:p>
              <a:pPr algn="l" marL="237495" indent="-118748" lvl="1">
                <a:lnSpc>
                  <a:spcPts val="1540"/>
                </a:lnSpc>
                <a:buFont typeface="Arial"/>
                <a:buChar char="•"/>
              </a:pPr>
              <a:r>
                <a:rPr lang="en-US" sz="1100">
                  <a:solidFill>
                    <a:srgbClr val="000000"/>
                  </a:solidFill>
                  <a:latin typeface="Open Sans Light"/>
                  <a:ea typeface="Open Sans Light"/>
                  <a:cs typeface="Open Sans Light"/>
                  <a:sym typeface="Open Sans Light"/>
                </a:rPr>
                <a:t>Certificação Scrum Master Certified (SMC) – 2022.</a:t>
              </a:r>
            </a:p>
          </p:txBody>
        </p:sp>
        <p:sp>
          <p:nvSpPr>
            <p:cNvPr name="TextBox 13" id="13"/>
            <p:cNvSpPr txBox="true"/>
            <p:nvPr/>
          </p:nvSpPr>
          <p:spPr>
            <a:xfrm rot="0">
              <a:off x="0" y="-38100"/>
              <a:ext cx="8064000" cy="29887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820"/>
                </a:lnSpc>
              </a:pPr>
              <a:r>
                <a:rPr lang="en-US" sz="1300">
                  <a:solidFill>
                    <a:srgbClr val="000000"/>
                  </a:solidFill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INFORMAÇÃO COMPLEMENTAR</a:t>
              </a:r>
            </a:p>
          </p:txBody>
        </p:sp>
        <p:sp>
          <p:nvSpPr>
            <p:cNvPr name="AutoShape 14" id="14"/>
            <p:cNvSpPr/>
            <p:nvPr/>
          </p:nvSpPr>
          <p:spPr>
            <a:xfrm>
              <a:off x="0" y="434295"/>
              <a:ext cx="8064000" cy="0"/>
            </a:xfrm>
            <a:prstGeom prst="line">
              <a:avLst/>
            </a:prstGeom>
            <a:ln cap="flat" w="25400">
              <a:solidFill>
                <a:srgbClr val="A6A6A6"/>
              </a:solidFill>
              <a:prstDash val="solid"/>
              <a:headEnd type="none" len="sm" w="sm"/>
              <a:tailEnd type="none" len="sm" w="sm"/>
            </a:ln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DAGZkd9rhfg</dc:identifier>
  <dcterms:modified xsi:type="dcterms:W3CDTF">2011-08-01T06:04:30Z</dcterms:modified>
  <cp:revision>1</cp:revision>
  <dc:title>Modelo I 3</dc:title>
</cp:coreProperties>
</file>